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1" r:id="rId16"/>
    <p:sldId id="274" r:id="rId17"/>
    <p:sldId id="276" r:id="rId18"/>
    <p:sldId id="278" r:id="rId19"/>
    <p:sldId id="277" r:id="rId20"/>
  </p:sldIdLst>
  <p:sldSz cx="12192000" cy="6858000"/>
  <p:notesSz cx="6858000" cy="9144000"/>
  <p:embeddedFontLst>
    <p:embeddedFont>
      <p:font typeface="a옛날사진관3" panose="02020600000000000000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mbria Math" panose="02040503050406030204" pitchFamily="18" charset="0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65A551"/>
    <a:srgbClr val="B4C7E7"/>
    <a:srgbClr val="F4B183"/>
    <a:srgbClr val="EFECE7"/>
    <a:srgbClr val="F7F7F7"/>
    <a:srgbClr val="6A92B7"/>
    <a:srgbClr val="DDD7CD"/>
    <a:srgbClr val="E6E6E6"/>
    <a:srgbClr val="E9E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71" d="100"/>
          <a:sy n="71" d="100"/>
        </p:scale>
        <p:origin x="77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BB42-0AC4-44B1-8E6F-CC8448C6E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DCAEC-DFF1-41FB-9E9E-85C960621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5A6B9-33A1-4FAD-98D5-68978F99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B79EE-2713-4CDE-87A9-99937244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6C04D1-C9F5-46FD-B224-18E253A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9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9F60F-DFFF-4164-B52F-892106DF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0C282A-DA59-43A6-86EA-6D6E7077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52C15-F36A-4298-8A0A-6E8234E2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2E496-97D7-405F-BC20-7D1CC610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CE3A-30EA-4F93-82CD-0906AD0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6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FFCE78-7971-4621-BBD4-E4042B494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E15B30-4356-4590-B644-7756EB50C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A2A3F-BF33-466C-87CD-1ECD7B1E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5FBF5-9AAC-4115-8256-F4A4D020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0F0B5-374B-4925-91C5-8BEEBFB1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A2755-7803-4D28-95CB-C4C5F5F6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47A41-DF73-4BD5-BAA3-C61150BA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39C5A-1F93-42E2-A830-EE41DBBD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7500D-FBF4-4BD1-B6D3-F3EC6239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E1BDE-1248-4C8A-A3AD-95128652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2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5E1E9-068C-45C3-BCB4-953739BFF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F7E50F-0330-4529-A1B4-B695926EF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60535-271C-41BF-8550-327B09BD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2D869-151B-4756-BB51-9B128049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9258C-43C9-482E-ABA9-199B2C35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1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7DD14-3D37-4F41-8E28-3C7EDD55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BD4D1-32FD-4897-A866-976EF94FD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E3A4D5-73DB-4EBF-8599-EA7B5DC72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0DB3DD-6A21-42C7-848F-32C49742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E8A29C-3470-4A7D-A553-4AF1FB20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92FE0-D69B-4DEC-B2AF-2D648FC9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0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5228A-E81A-4314-A153-3D1DEBD8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D358F-CF3B-46F0-8D97-99DA5B136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74E132-F566-4483-8728-69D95761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B9D0D5-B2BE-48E7-A44A-41F310500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AAFA6F-B80F-4FBA-BFAC-1237D7B58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9AC119-575B-489F-B19F-9D193BC6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1A0F11-B8D2-4FF3-A974-23D9258A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FF9DE7-F186-46A9-85D3-EFADB185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7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C7B24-FF89-4D1D-B5CE-F0EAC45A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8C7C4C-633F-482D-8E0E-AE23AB13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5558B5-C969-4D85-9E63-3D676778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26BACC-8037-40F7-B3C6-1D5D3911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2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FB0E2B-F35C-48B1-88EB-D04DCBDB9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AE4488-F282-48ED-9D31-BCED9CAA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CF25F6-C181-41FE-B529-C429AFED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4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BB1DB-EDB6-4460-9851-957304B8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3A6B2E-240E-48A6-A01D-73396340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B1BCBA-6828-4C46-95A9-A78EBC64B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A6BD7-8E19-4D6B-A1E1-AB3A2C2A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E15CB-59E5-47CF-8C4D-C27F29AF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331DB-AE71-4530-B844-7F2AA585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4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1F779-BF05-411A-A3A1-FCC1C135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228994-4CCF-48D3-A6DA-3CB6EA436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7686A5-86A4-46A1-9AAC-F317EE152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0C94A-6615-4FF3-9FA7-340F30ED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524C11-6A27-4B66-83B1-45322843D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8D35D2-6D7A-412C-877C-63CFFC7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4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533DFB-6ED1-4BBE-9663-19422B54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BE19BF-D282-4B62-9CAF-6FC794452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64C30-6BA0-4425-85A5-4A537BE8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46417-0BD9-4721-87AC-D52044113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7C916-334A-4805-B2D0-70047C7D2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3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67BBDF-BC88-4897-B53A-67FE90C07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E53648-A056-449D-A12A-9AFF063E4540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04B9-F66F-4C57-B216-A89F2589F593}"/>
              </a:ext>
            </a:extLst>
          </p:cNvPr>
          <p:cNvSpPr txBox="1"/>
          <p:nvPr/>
        </p:nvSpPr>
        <p:spPr>
          <a:xfrm>
            <a:off x="6096001" y="357187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Logistic Regression</a:t>
            </a:r>
            <a:endParaRPr lang="ko-KR" altLang="en-US" sz="2800" dirty="0">
              <a:solidFill>
                <a:srgbClr val="F7F7F7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954E2-EF66-4549-9ADC-47978F6AB4D9}"/>
              </a:ext>
            </a:extLst>
          </p:cNvPr>
          <p:cNvSpPr txBox="1"/>
          <p:nvPr/>
        </p:nvSpPr>
        <p:spPr>
          <a:xfrm>
            <a:off x="6096000" y="409509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Tree </a:t>
            </a:r>
            <a:r>
              <a:rPr lang="ko-KR" altLang="en-US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모형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145F-4E4D-4F2C-A5E0-C0A7F63EB7E3}"/>
              </a:ext>
            </a:extLst>
          </p:cNvPr>
          <p:cNvSpPr txBox="1"/>
          <p:nvPr/>
        </p:nvSpPr>
        <p:spPr>
          <a:xfrm>
            <a:off x="342899" y="2460218"/>
            <a:ext cx="8264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정기적 이용자 유치 방법 모색</a:t>
            </a:r>
          </a:p>
        </p:txBody>
      </p:sp>
    </p:spTree>
    <p:extLst>
      <p:ext uri="{BB962C8B-B14F-4D97-AF65-F5344CB8AC3E}">
        <p14:creationId xmlns:p14="http://schemas.microsoft.com/office/powerpoint/2010/main" val="294273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4CF593-2ADF-4A2D-BE50-7BFC6312DAC1}"/>
              </a:ext>
            </a:extLst>
          </p:cNvPr>
          <p:cNvSpPr/>
          <p:nvPr/>
        </p:nvSpPr>
        <p:spPr>
          <a:xfrm>
            <a:off x="515815" y="305347"/>
            <a:ext cx="4970585" cy="503545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Logistic Regression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F0A00F-840E-45AA-90AC-9101F452E072}"/>
              </a:ext>
            </a:extLst>
          </p:cNvPr>
          <p:cNvSpPr/>
          <p:nvPr/>
        </p:nvSpPr>
        <p:spPr>
          <a:xfrm>
            <a:off x="6106757" y="0"/>
            <a:ext cx="6096000" cy="6857999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B28EA8-F15B-41ED-9C78-3B44488F7CCD}"/>
                  </a:ext>
                </a:extLst>
              </p:cNvPr>
              <p:cNvSpPr txBox="1"/>
              <p:nvPr/>
            </p:nvSpPr>
            <p:spPr>
              <a:xfrm>
                <a:off x="1503171" y="2799853"/>
                <a:ext cx="2775753" cy="6291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B28EA8-F15B-41ED-9C78-3B44488F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71" y="2799853"/>
                <a:ext cx="2775753" cy="629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1E09E-F1F6-42BA-8AA2-FC55CAF24F2C}"/>
                  </a:ext>
                </a:extLst>
              </p:cNvPr>
              <p:cNvSpPr txBox="1"/>
              <p:nvPr/>
            </p:nvSpPr>
            <p:spPr>
              <a:xfrm>
                <a:off x="190188" y="3956123"/>
                <a:ext cx="5401720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𝑙𝑜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1E09E-F1F6-42BA-8AA2-FC55CAF24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8" y="3956123"/>
                <a:ext cx="5401720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AFF4A725-659D-4239-91B9-0F31CECA265B}"/>
              </a:ext>
            </a:extLst>
          </p:cNvPr>
          <p:cNvSpPr/>
          <p:nvPr/>
        </p:nvSpPr>
        <p:spPr>
          <a:xfrm>
            <a:off x="6669464" y="305347"/>
            <a:ext cx="4970585" cy="503545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Decision Making Tree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810925-EB2D-42A4-B527-1471DA46A4F1}"/>
              </a:ext>
            </a:extLst>
          </p:cNvPr>
          <p:cNvCxnSpPr/>
          <p:nvPr/>
        </p:nvCxnSpPr>
        <p:spPr>
          <a:xfrm flipH="1">
            <a:off x="8218842" y="2417606"/>
            <a:ext cx="1097280" cy="61842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077E7C4-171B-4809-AF33-FB13B696F82B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333156" y="2417607"/>
            <a:ext cx="1131346" cy="61842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A9D289-D110-475B-A967-2A7ECDFD41A7}"/>
              </a:ext>
            </a:extLst>
          </p:cNvPr>
          <p:cNvSpPr/>
          <p:nvPr/>
        </p:nvSpPr>
        <p:spPr>
          <a:xfrm>
            <a:off x="8618669" y="1631677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64426D0-E1C7-4897-A42B-31A0725102EA}"/>
              </a:ext>
            </a:extLst>
          </p:cNvPr>
          <p:cNvCxnSpPr>
            <a:cxnSpLocks/>
          </p:cNvCxnSpPr>
          <p:nvPr/>
        </p:nvCxnSpPr>
        <p:spPr>
          <a:xfrm flipH="1">
            <a:off x="7285619" y="3821964"/>
            <a:ext cx="857921" cy="109177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637B58-CB40-4746-96ED-83A4A0047415}"/>
              </a:ext>
            </a:extLst>
          </p:cNvPr>
          <p:cNvCxnSpPr>
            <a:cxnSpLocks/>
          </p:cNvCxnSpPr>
          <p:nvPr/>
        </p:nvCxnSpPr>
        <p:spPr>
          <a:xfrm flipH="1" flipV="1">
            <a:off x="8160574" y="3821965"/>
            <a:ext cx="828266" cy="109177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7607A65-61E2-42AD-A4E2-A81913A7FD25}"/>
              </a:ext>
            </a:extLst>
          </p:cNvPr>
          <p:cNvSpPr txBox="1"/>
          <p:nvPr/>
        </p:nvSpPr>
        <p:spPr>
          <a:xfrm>
            <a:off x="7135011" y="2478964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 x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32F8F4-4CBA-4ACE-802B-D8F7D947A696}"/>
              </a:ext>
            </a:extLst>
          </p:cNvPr>
          <p:cNvSpPr txBox="1"/>
          <p:nvPr/>
        </p:nvSpPr>
        <p:spPr>
          <a:xfrm>
            <a:off x="10171803" y="2478964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 x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2DE916-3C2A-4ED4-8785-1BEF5C88AFC8}"/>
              </a:ext>
            </a:extLst>
          </p:cNvPr>
          <p:cNvSpPr/>
          <p:nvPr/>
        </p:nvSpPr>
        <p:spPr>
          <a:xfrm>
            <a:off x="7475741" y="3036035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50%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40%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9E1B63-B862-4FF8-A4B2-B408F00B5714}"/>
              </a:ext>
            </a:extLst>
          </p:cNvPr>
          <p:cNvSpPr/>
          <p:nvPr/>
        </p:nvSpPr>
        <p:spPr>
          <a:xfrm>
            <a:off x="9750015" y="3036035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10%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90%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597D0A-1A4E-49FA-BCDA-88E5FA67F663}"/>
              </a:ext>
            </a:extLst>
          </p:cNvPr>
          <p:cNvSpPr/>
          <p:nvPr/>
        </p:nvSpPr>
        <p:spPr>
          <a:xfrm>
            <a:off x="6591471" y="4913737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10%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90%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BDBE1B-D572-4DC8-9F02-A251B9AC17B9}"/>
              </a:ext>
            </a:extLst>
          </p:cNvPr>
          <p:cNvSpPr/>
          <p:nvPr/>
        </p:nvSpPr>
        <p:spPr>
          <a:xfrm>
            <a:off x="8321041" y="4913736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30%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70%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AD9715-0947-44DC-9C21-BDAB95CB10E6}"/>
              </a:ext>
            </a:extLst>
          </p:cNvPr>
          <p:cNvSpPr txBox="1"/>
          <p:nvPr/>
        </p:nvSpPr>
        <p:spPr>
          <a:xfrm>
            <a:off x="6946475" y="4181647"/>
            <a:ext cx="8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남성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B92178-44DE-4A0A-9D07-E3B278F6B87F}"/>
              </a:ext>
            </a:extLst>
          </p:cNvPr>
          <p:cNvSpPr txBox="1"/>
          <p:nvPr/>
        </p:nvSpPr>
        <p:spPr>
          <a:xfrm>
            <a:off x="8706249" y="4169605"/>
            <a:ext cx="8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75904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E53648-A056-449D-A12A-9AFF063E4540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04B9-F66F-4C57-B216-A89F2589F593}"/>
              </a:ext>
            </a:extLst>
          </p:cNvPr>
          <p:cNvSpPr txBox="1"/>
          <p:nvPr/>
        </p:nvSpPr>
        <p:spPr>
          <a:xfrm>
            <a:off x="6096001" y="357187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연관성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954E2-EF66-4549-9ADC-47978F6AB4D9}"/>
              </a:ext>
            </a:extLst>
          </p:cNvPr>
          <p:cNvSpPr txBox="1"/>
          <p:nvPr/>
        </p:nvSpPr>
        <p:spPr>
          <a:xfrm>
            <a:off x="6096000" y="409509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Cluster </a:t>
            </a:r>
            <a:r>
              <a:rPr lang="ko-KR" altLang="en-US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145F-4E4D-4F2C-A5E0-C0A7F63EB7E3}"/>
              </a:ext>
            </a:extLst>
          </p:cNvPr>
          <p:cNvSpPr txBox="1"/>
          <p:nvPr/>
        </p:nvSpPr>
        <p:spPr>
          <a:xfrm>
            <a:off x="342899" y="2460218"/>
            <a:ext cx="896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효율적인 대여소 배치 방안 탐색</a:t>
            </a:r>
          </a:p>
        </p:txBody>
      </p:sp>
    </p:spTree>
    <p:extLst>
      <p:ext uri="{BB962C8B-B14F-4D97-AF65-F5344CB8AC3E}">
        <p14:creationId xmlns:p14="http://schemas.microsoft.com/office/powerpoint/2010/main" val="196575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3D2EE-D62C-4EA4-BF18-5CF0DF74D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3E864E-80D4-4A5D-AD5C-4850CD0B7EEC}"/>
              </a:ext>
            </a:extLst>
          </p:cNvPr>
          <p:cNvGrpSpPr/>
          <p:nvPr/>
        </p:nvGrpSpPr>
        <p:grpSpPr>
          <a:xfrm>
            <a:off x="3645298" y="2580427"/>
            <a:ext cx="5501170" cy="1464924"/>
            <a:chOff x="3541026" y="304821"/>
            <a:chExt cx="5501170" cy="14649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709C9-2F32-4224-AD7D-131AC8795446}"/>
                </a:ext>
              </a:extLst>
            </p:cNvPr>
            <p:cNvSpPr txBox="1"/>
            <p:nvPr/>
          </p:nvSpPr>
          <p:spPr>
            <a:xfrm>
              <a:off x="3950079" y="528600"/>
              <a:ext cx="29361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사이의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 = </a:t>
              </a:r>
              <a:endPara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/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b="0" i="0" dirty="0" smtClean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C00307-3946-438E-BE3E-35C2BE8E5158}"/>
                </a:ext>
              </a:extLst>
            </p:cNvPr>
            <p:cNvSpPr/>
            <p:nvPr/>
          </p:nvSpPr>
          <p:spPr>
            <a:xfrm>
              <a:off x="3541026" y="1369635"/>
              <a:ext cx="5142452" cy="400110"/>
            </a:xfrm>
            <a:prstGeom prst="rect">
              <a:avLst/>
            </a:prstGeom>
            <a:solidFill>
              <a:srgbClr val="65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두 사건의 독립성을 판별하는 척도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141CA0-6682-4573-9054-5381B32865E4}"/>
              </a:ext>
            </a:extLst>
          </p:cNvPr>
          <p:cNvGrpSpPr/>
          <p:nvPr/>
        </p:nvGrpSpPr>
        <p:grpSpPr>
          <a:xfrm>
            <a:off x="1614509" y="2161044"/>
            <a:ext cx="8995486" cy="3578392"/>
            <a:chOff x="1598257" y="2926990"/>
            <a:chExt cx="8995486" cy="35783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5C8506C-9EAC-4BD2-B959-CFF3D3B088C9}"/>
                </a:ext>
              </a:extLst>
            </p:cNvPr>
            <p:cNvSpPr/>
            <p:nvPr/>
          </p:nvSpPr>
          <p:spPr>
            <a:xfrm>
              <a:off x="1598257" y="2926990"/>
              <a:ext cx="3537050" cy="3537050"/>
            </a:xfrm>
            <a:prstGeom prst="ellipse">
              <a:avLst/>
            </a:prstGeom>
            <a:solidFill>
              <a:srgbClr val="F4B18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D7BE09-EE10-467E-8ADD-42764393D222}"/>
                </a:ext>
              </a:extLst>
            </p:cNvPr>
            <p:cNvSpPr/>
            <p:nvPr/>
          </p:nvSpPr>
          <p:spPr>
            <a:xfrm>
              <a:off x="7056693" y="2968332"/>
              <a:ext cx="3537050" cy="3537050"/>
            </a:xfrm>
            <a:prstGeom prst="ellipse">
              <a:avLst/>
            </a:prstGeom>
            <a:solidFill>
              <a:srgbClr val="A9D18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77F4C6-AF5A-4319-A01D-CCE83E77A65F}"/>
                </a:ext>
              </a:extLst>
            </p:cNvPr>
            <p:cNvSpPr/>
            <p:nvPr/>
          </p:nvSpPr>
          <p:spPr>
            <a:xfrm>
              <a:off x="4327475" y="2947661"/>
              <a:ext cx="3537050" cy="3537050"/>
            </a:xfrm>
            <a:prstGeom prst="ellipse">
              <a:avLst/>
            </a:prstGeom>
            <a:solidFill>
              <a:srgbClr val="B4C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BB43-25F9-4F6A-9089-E70870D72475}"/>
                </a:ext>
              </a:extLst>
            </p:cNvPr>
            <p:cNvSpPr txBox="1"/>
            <p:nvPr/>
          </p:nvSpPr>
          <p:spPr>
            <a:xfrm>
              <a:off x="241972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음의 상관관계가 있다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35D09C-4FAE-4B05-8B6D-82B4BB7C3B95}"/>
                </a:ext>
              </a:extLst>
            </p:cNvPr>
            <p:cNvSpPr txBox="1"/>
            <p:nvPr/>
          </p:nvSpPr>
          <p:spPr>
            <a:xfrm>
              <a:off x="521214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</a:t>
              </a:r>
              <a:endPara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독립적이다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39D315-E8C4-4E39-B1B2-322D02D47CE0}"/>
                </a:ext>
              </a:extLst>
            </p:cNvPr>
            <p:cNvSpPr txBox="1"/>
            <p:nvPr/>
          </p:nvSpPr>
          <p:spPr>
            <a:xfrm>
              <a:off x="7994304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양의 상관관계가 있다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B314EC-808A-427A-B0AC-4F94DF430465}"/>
                </a:ext>
              </a:extLst>
            </p:cNvPr>
            <p:cNvSpPr/>
            <p:nvPr/>
          </p:nvSpPr>
          <p:spPr>
            <a:xfrm>
              <a:off x="238705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4B183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&lt; 1</a:t>
              </a:r>
              <a:endParaRPr lang="ko-KR" altLang="en-US" dirty="0">
                <a:solidFill>
                  <a:srgbClr val="F4B18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D88E66-6F1D-4252-AF84-BC0A86123D07}"/>
                </a:ext>
              </a:extLst>
            </p:cNvPr>
            <p:cNvSpPr/>
            <p:nvPr/>
          </p:nvSpPr>
          <p:spPr>
            <a:xfrm>
              <a:off x="7961636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A9D18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&gt; 1</a:t>
              </a:r>
              <a:endParaRPr lang="ko-KR" altLang="en-US" dirty="0">
                <a:solidFill>
                  <a:srgbClr val="A9D18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61F57-FD58-491F-ABF9-8D3E51B4D3C1}"/>
                </a:ext>
              </a:extLst>
            </p:cNvPr>
            <p:cNvSpPr/>
            <p:nvPr/>
          </p:nvSpPr>
          <p:spPr>
            <a:xfrm>
              <a:off x="517947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4C7E7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= 1</a:t>
              </a:r>
              <a:endParaRPr lang="ko-KR" altLang="en-US" dirty="0">
                <a:solidFill>
                  <a:srgbClr val="B4C7E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86FA42-7E72-4A68-A6B4-40323BD9DD3E}"/>
              </a:ext>
            </a:extLst>
          </p:cNvPr>
          <p:cNvSpPr txBox="1"/>
          <p:nvPr/>
        </p:nvSpPr>
        <p:spPr>
          <a:xfrm>
            <a:off x="1721654" y="6000977"/>
            <a:ext cx="874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따릉이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사용량에 영향 미치는 유의미한 변수 추출</a:t>
            </a:r>
          </a:p>
        </p:txBody>
      </p:sp>
    </p:spTree>
    <p:extLst>
      <p:ext uri="{BB962C8B-B14F-4D97-AF65-F5344CB8AC3E}">
        <p14:creationId xmlns:p14="http://schemas.microsoft.com/office/powerpoint/2010/main" val="20736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6.25E-7 -0.332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3D2EE-D62C-4EA4-BF18-5CF0DF74D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9ABCB4-7442-428B-9E0D-B48738099C42}"/>
              </a:ext>
            </a:extLst>
          </p:cNvPr>
          <p:cNvGrpSpPr/>
          <p:nvPr/>
        </p:nvGrpSpPr>
        <p:grpSpPr>
          <a:xfrm>
            <a:off x="3645298" y="304821"/>
            <a:ext cx="5501170" cy="1464924"/>
            <a:chOff x="3541026" y="304821"/>
            <a:chExt cx="5501170" cy="14649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709C9-2F32-4224-AD7D-131AC8795446}"/>
                </a:ext>
              </a:extLst>
            </p:cNvPr>
            <p:cNvSpPr txBox="1"/>
            <p:nvPr/>
          </p:nvSpPr>
          <p:spPr>
            <a:xfrm>
              <a:off x="3950079" y="528600"/>
              <a:ext cx="29361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사이의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 = </a:t>
              </a:r>
              <a:endPara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/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b="0" i="0" dirty="0" smtClean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C00307-3946-438E-BE3E-35C2BE8E5158}"/>
                </a:ext>
              </a:extLst>
            </p:cNvPr>
            <p:cNvSpPr/>
            <p:nvPr/>
          </p:nvSpPr>
          <p:spPr>
            <a:xfrm>
              <a:off x="3541026" y="1369635"/>
              <a:ext cx="5142452" cy="400110"/>
            </a:xfrm>
            <a:prstGeom prst="rect">
              <a:avLst/>
            </a:prstGeom>
            <a:solidFill>
              <a:srgbClr val="65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두 사건의 독립성을 판별하는 척도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141CA0-6682-4573-9054-5381B32865E4}"/>
              </a:ext>
            </a:extLst>
          </p:cNvPr>
          <p:cNvGrpSpPr/>
          <p:nvPr/>
        </p:nvGrpSpPr>
        <p:grpSpPr>
          <a:xfrm>
            <a:off x="1614509" y="2161044"/>
            <a:ext cx="8995486" cy="3578392"/>
            <a:chOff x="1598257" y="2926990"/>
            <a:chExt cx="8995486" cy="35783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5C8506C-9EAC-4BD2-B959-CFF3D3B088C9}"/>
                </a:ext>
              </a:extLst>
            </p:cNvPr>
            <p:cNvSpPr/>
            <p:nvPr/>
          </p:nvSpPr>
          <p:spPr>
            <a:xfrm>
              <a:off x="1598257" y="2926990"/>
              <a:ext cx="3537050" cy="3537050"/>
            </a:xfrm>
            <a:prstGeom prst="ellipse">
              <a:avLst/>
            </a:prstGeom>
            <a:solidFill>
              <a:srgbClr val="F4B18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D7BE09-EE10-467E-8ADD-42764393D222}"/>
                </a:ext>
              </a:extLst>
            </p:cNvPr>
            <p:cNvSpPr/>
            <p:nvPr/>
          </p:nvSpPr>
          <p:spPr>
            <a:xfrm>
              <a:off x="7056693" y="2968332"/>
              <a:ext cx="3537050" cy="3537050"/>
            </a:xfrm>
            <a:prstGeom prst="ellipse">
              <a:avLst/>
            </a:prstGeom>
            <a:solidFill>
              <a:srgbClr val="A9D18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77F4C6-AF5A-4319-A01D-CCE83E77A65F}"/>
                </a:ext>
              </a:extLst>
            </p:cNvPr>
            <p:cNvSpPr/>
            <p:nvPr/>
          </p:nvSpPr>
          <p:spPr>
            <a:xfrm>
              <a:off x="4327475" y="2947661"/>
              <a:ext cx="3537050" cy="3537050"/>
            </a:xfrm>
            <a:prstGeom prst="ellipse">
              <a:avLst/>
            </a:prstGeom>
            <a:solidFill>
              <a:srgbClr val="B4C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BB43-25F9-4F6A-9089-E70870D72475}"/>
                </a:ext>
              </a:extLst>
            </p:cNvPr>
            <p:cNvSpPr txBox="1"/>
            <p:nvPr/>
          </p:nvSpPr>
          <p:spPr>
            <a:xfrm>
              <a:off x="241972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음의 상관관계가 있다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35D09C-4FAE-4B05-8B6D-82B4BB7C3B95}"/>
                </a:ext>
              </a:extLst>
            </p:cNvPr>
            <p:cNvSpPr txBox="1"/>
            <p:nvPr/>
          </p:nvSpPr>
          <p:spPr>
            <a:xfrm>
              <a:off x="521214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</a:t>
              </a:r>
              <a:endPara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독립적이다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39D315-E8C4-4E39-B1B2-322D02D47CE0}"/>
                </a:ext>
              </a:extLst>
            </p:cNvPr>
            <p:cNvSpPr txBox="1"/>
            <p:nvPr/>
          </p:nvSpPr>
          <p:spPr>
            <a:xfrm>
              <a:off x="7994304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양의 상관관계가 있다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B314EC-808A-427A-B0AC-4F94DF430465}"/>
                </a:ext>
              </a:extLst>
            </p:cNvPr>
            <p:cNvSpPr/>
            <p:nvPr/>
          </p:nvSpPr>
          <p:spPr>
            <a:xfrm>
              <a:off x="238705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4B183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&lt; 1</a:t>
              </a:r>
              <a:endParaRPr lang="ko-KR" altLang="en-US" dirty="0">
                <a:solidFill>
                  <a:srgbClr val="F4B18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D88E66-6F1D-4252-AF84-BC0A86123D07}"/>
                </a:ext>
              </a:extLst>
            </p:cNvPr>
            <p:cNvSpPr/>
            <p:nvPr/>
          </p:nvSpPr>
          <p:spPr>
            <a:xfrm>
              <a:off x="7961636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A9D18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&gt; 1</a:t>
              </a:r>
              <a:endParaRPr lang="ko-KR" altLang="en-US" dirty="0">
                <a:solidFill>
                  <a:srgbClr val="A9D18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61F57-FD58-491F-ABF9-8D3E51B4D3C1}"/>
                </a:ext>
              </a:extLst>
            </p:cNvPr>
            <p:cNvSpPr/>
            <p:nvPr/>
          </p:nvSpPr>
          <p:spPr>
            <a:xfrm>
              <a:off x="517947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4C7E7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= 1</a:t>
              </a:r>
              <a:endParaRPr lang="ko-KR" altLang="en-US" dirty="0">
                <a:solidFill>
                  <a:srgbClr val="B4C7E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86FA42-7E72-4A68-A6B4-40323BD9DD3E}"/>
              </a:ext>
            </a:extLst>
          </p:cNvPr>
          <p:cNvSpPr txBox="1"/>
          <p:nvPr/>
        </p:nvSpPr>
        <p:spPr>
          <a:xfrm>
            <a:off x="1721654" y="6000977"/>
            <a:ext cx="874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따릉이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사용량에 영향 미치는 유의미한 변수 추출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3E113A-0FF6-43BC-A12E-27882B6F68B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F2CB6-6F05-40C9-93F6-28E0790BB72C}"/>
              </a:ext>
            </a:extLst>
          </p:cNvPr>
          <p:cNvSpPr txBox="1"/>
          <p:nvPr/>
        </p:nvSpPr>
        <p:spPr>
          <a:xfrm>
            <a:off x="1868974" y="3174531"/>
            <a:ext cx="8454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LIFT(</a:t>
            </a:r>
            <a:r>
              <a:rPr lang="ko-KR" altLang="en-US" sz="3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따릉이</a:t>
            </a:r>
            <a:r>
              <a:rPr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이용량</a:t>
            </a:r>
            <a:r>
              <a:rPr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         ) &gt; 1</a:t>
            </a:r>
            <a:endParaRPr lang="ko-KR" altLang="en-US" sz="3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9821A-63BF-4F0D-8F1B-E945DC79757C}"/>
              </a:ext>
            </a:extLst>
          </p:cNvPr>
          <p:cNvSpPr txBox="1"/>
          <p:nvPr/>
        </p:nvSpPr>
        <p:spPr>
          <a:xfrm>
            <a:off x="6717689" y="2650268"/>
            <a:ext cx="147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A9D18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endParaRPr lang="ko-KR" altLang="en-US" sz="8800" dirty="0">
              <a:solidFill>
                <a:srgbClr val="A9D18E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2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006C65-90E6-476B-A9D9-931DA4E4AF67}"/>
              </a:ext>
            </a:extLst>
          </p:cNvPr>
          <p:cNvSpPr txBox="1"/>
          <p:nvPr/>
        </p:nvSpPr>
        <p:spPr>
          <a:xfrm>
            <a:off x="838200" y="681037"/>
            <a:ext cx="5217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Clustering</a:t>
            </a:r>
            <a:endParaRPr lang="ko-KR" altLang="en-US" sz="44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210D2-4612-403E-9A7C-26C1EF339A57}"/>
              </a:ext>
            </a:extLst>
          </p:cNvPr>
          <p:cNvSpPr txBox="1"/>
          <p:nvPr/>
        </p:nvSpPr>
        <p:spPr>
          <a:xfrm>
            <a:off x="838200" y="1450478"/>
            <a:ext cx="715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비슷한 개체들끼리 한 </a:t>
            </a:r>
            <a:r>
              <a:rPr lang="ko-KR" altLang="en-US" sz="20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그룹으로 묶는 분석방법</a:t>
            </a:r>
            <a:endParaRPr lang="ko-KR" altLang="en-US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5ECBBF2E-3CD0-43BF-8745-CB449FDB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5" y="2098896"/>
            <a:ext cx="5697275" cy="42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AE7D01-A083-4CA9-A309-84C52B96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64" t="54117" r="25530" b="38354"/>
          <a:stretch/>
        </p:blipFill>
        <p:spPr>
          <a:xfrm>
            <a:off x="7218381" y="2829599"/>
            <a:ext cx="2979869" cy="888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E337D6-F915-42DF-8C26-81E45A8F21DD}"/>
              </a:ext>
            </a:extLst>
          </p:cNvPr>
          <p:cNvSpPr txBox="1"/>
          <p:nvPr/>
        </p:nvSpPr>
        <p:spPr>
          <a:xfrm>
            <a:off x="6622409" y="364142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값을 </a:t>
            </a:r>
            <a:r>
              <a:rPr lang="ko-KR" altLang="en-US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최소화하는 중심 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3B2164-50E4-46BE-988D-A4D050F0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95" t="55791" r="26761" b="39175"/>
          <a:stretch/>
        </p:blipFill>
        <p:spPr>
          <a:xfrm>
            <a:off x="8795452" y="3529129"/>
            <a:ext cx="323807" cy="593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EA6E1F-DFFB-4D0C-802C-F493C47A9EFA}"/>
              </a:ext>
            </a:extLst>
          </p:cNvPr>
          <p:cNvSpPr txBox="1"/>
          <p:nvPr/>
        </p:nvSpPr>
        <p:spPr>
          <a:xfrm>
            <a:off x="9056504" y="3641429"/>
            <a:ext cx="17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구하는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FEFC-7329-4BC5-B048-2B7B83D1284A}"/>
              </a:ext>
            </a:extLst>
          </p:cNvPr>
          <p:cNvSpPr txBox="1"/>
          <p:nvPr/>
        </p:nvSpPr>
        <p:spPr>
          <a:xfrm>
            <a:off x="6210028" y="5178650"/>
            <a:ext cx="552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지역 유형화를 통한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잠재적인 수요 있을 지역 파악</a:t>
            </a:r>
          </a:p>
        </p:txBody>
      </p:sp>
    </p:spTree>
    <p:extLst>
      <p:ext uri="{BB962C8B-B14F-4D97-AF65-F5344CB8AC3E}">
        <p14:creationId xmlns:p14="http://schemas.microsoft.com/office/powerpoint/2010/main" val="189926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F6B0E66-3BC2-4775-B78B-9F4A70DDED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41DE98-AAE3-4E8E-9514-E69855ED6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4" t="26353" r="25794" b="8550"/>
          <a:stretch/>
        </p:blipFill>
        <p:spPr>
          <a:xfrm>
            <a:off x="1029148" y="1344709"/>
            <a:ext cx="4615031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7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F113E-F41D-43DE-A465-DB5F4FA96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3" t="33333" r="46797" b="26042"/>
          <a:stretch/>
        </p:blipFill>
        <p:spPr>
          <a:xfrm>
            <a:off x="6352725" y="1991046"/>
            <a:ext cx="5506388" cy="3639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26B9A-5BD7-4CAD-ACD0-1793DBC536C8}"/>
              </a:ext>
            </a:extLst>
          </p:cNvPr>
          <p:cNvSpPr txBox="1"/>
          <p:nvPr/>
        </p:nvSpPr>
        <p:spPr>
          <a:xfrm>
            <a:off x="694203" y="2294653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정기적 이용자가 맞다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아니다를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나타내는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Binary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77939-73B5-48AC-9C3F-84EA9AE0151F}"/>
              </a:ext>
            </a:extLst>
          </p:cNvPr>
          <p:cNvSpPr txBox="1"/>
          <p:nvPr/>
        </p:nvSpPr>
        <p:spPr>
          <a:xfrm>
            <a:off x="694204" y="4614460"/>
            <a:ext cx="459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누적된 이동거리를 조정해준 변수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4F5D8-D9CC-413D-BF2B-6DE8A7E5EEB9}"/>
              </a:ext>
            </a:extLst>
          </p:cNvPr>
          <p:cNvSpPr/>
          <p:nvPr/>
        </p:nvSpPr>
        <p:spPr>
          <a:xfrm>
            <a:off x="-674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C5A3A-1C56-494D-B430-BEAD3100727C}"/>
              </a:ext>
            </a:extLst>
          </p:cNvPr>
          <p:cNvSpPr txBox="1"/>
          <p:nvPr/>
        </p:nvSpPr>
        <p:spPr>
          <a:xfrm>
            <a:off x="694202" y="2648596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 = </a:t>
            </a:r>
            <a:r>
              <a:rPr lang="en-US" altLang="ko-KR" dirty="0" err="1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ifelse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==1,"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")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95244-4B25-473C-B95E-28719C50C8F5}"/>
              </a:ext>
            </a:extLst>
          </p:cNvPr>
          <p:cNvSpPr txBox="1"/>
          <p:nvPr/>
        </p:nvSpPr>
        <p:spPr>
          <a:xfrm>
            <a:off x="694203" y="4953014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 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(M)` /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`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0F9038-2024-4C83-B753-E77F0F54F491}"/>
              </a:ext>
            </a:extLst>
          </p:cNvPr>
          <p:cNvSpPr/>
          <p:nvPr/>
        </p:nvSpPr>
        <p:spPr>
          <a:xfrm>
            <a:off x="784129" y="1729436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이용자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28D04-648C-4D3C-8F80-6CC658F104F2}"/>
              </a:ext>
            </a:extLst>
          </p:cNvPr>
          <p:cNvSpPr/>
          <p:nvPr/>
        </p:nvSpPr>
        <p:spPr>
          <a:xfrm>
            <a:off x="784130" y="4080493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6ABD6E-1C96-4DBA-B1DA-E3386D2409AF}"/>
              </a:ext>
            </a:extLst>
          </p:cNvPr>
          <p:cNvSpPr/>
          <p:nvPr/>
        </p:nvSpPr>
        <p:spPr>
          <a:xfrm>
            <a:off x="7102751" y="4399237"/>
            <a:ext cx="1993175" cy="1388378"/>
          </a:xfrm>
          <a:prstGeom prst="roundRect">
            <a:avLst/>
          </a:prstGeom>
          <a:noFill/>
          <a:ln w="5715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DDE20-3743-4AE4-806D-5C1AF18216F8}"/>
              </a:ext>
            </a:extLst>
          </p:cNvPr>
          <p:cNvSpPr txBox="1"/>
          <p:nvPr/>
        </p:nvSpPr>
        <p:spPr>
          <a:xfrm>
            <a:off x="285076" y="438728"/>
            <a:ext cx="565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Added Variables</a:t>
            </a:r>
            <a:endParaRPr lang="ko-KR" altLang="en-US" sz="3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468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894F5D8-D9CC-413D-BF2B-6DE8A7E5EEB9}"/>
              </a:ext>
            </a:extLst>
          </p:cNvPr>
          <p:cNvSpPr/>
          <p:nvPr/>
        </p:nvSpPr>
        <p:spPr>
          <a:xfrm>
            <a:off x="-674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9F592-F1AF-40F4-9838-249C8993D2A5}"/>
              </a:ext>
            </a:extLst>
          </p:cNvPr>
          <p:cNvSpPr txBox="1"/>
          <p:nvPr/>
        </p:nvSpPr>
        <p:spPr>
          <a:xfrm>
            <a:off x="285076" y="438728"/>
            <a:ext cx="565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Added Variables</a:t>
            </a:r>
            <a:endParaRPr lang="ko-KR" altLang="en-US" sz="3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1F113E-F41D-43DE-A465-DB5F4FA96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3" t="33333" r="46797" b="26042"/>
          <a:stretch/>
        </p:blipFill>
        <p:spPr>
          <a:xfrm>
            <a:off x="6352725" y="1991046"/>
            <a:ext cx="5506388" cy="3639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26B9A-5BD7-4CAD-ACD0-1793DBC536C8}"/>
              </a:ext>
            </a:extLst>
          </p:cNvPr>
          <p:cNvSpPr txBox="1"/>
          <p:nvPr/>
        </p:nvSpPr>
        <p:spPr>
          <a:xfrm>
            <a:off x="694203" y="2294653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정기적 이용자가 맞다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아니다를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나타내는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Binary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77939-73B5-48AC-9C3F-84EA9AE0151F}"/>
              </a:ext>
            </a:extLst>
          </p:cNvPr>
          <p:cNvSpPr txBox="1"/>
          <p:nvPr/>
        </p:nvSpPr>
        <p:spPr>
          <a:xfrm>
            <a:off x="694204" y="4614460"/>
            <a:ext cx="459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누적된 이동거리를 조정해준 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C5A3A-1C56-494D-B430-BEAD3100727C}"/>
              </a:ext>
            </a:extLst>
          </p:cNvPr>
          <p:cNvSpPr txBox="1"/>
          <p:nvPr/>
        </p:nvSpPr>
        <p:spPr>
          <a:xfrm>
            <a:off x="694202" y="2648596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 = </a:t>
            </a:r>
            <a:r>
              <a:rPr lang="en-US" altLang="ko-KR" dirty="0" err="1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ifelse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==1,"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")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95244-4B25-473C-B95E-28719C50C8F5}"/>
              </a:ext>
            </a:extLst>
          </p:cNvPr>
          <p:cNvSpPr txBox="1"/>
          <p:nvPr/>
        </p:nvSpPr>
        <p:spPr>
          <a:xfrm>
            <a:off x="694203" y="4953014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 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(M)` /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`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0F9038-2024-4C83-B753-E77F0F54F491}"/>
              </a:ext>
            </a:extLst>
          </p:cNvPr>
          <p:cNvSpPr/>
          <p:nvPr/>
        </p:nvSpPr>
        <p:spPr>
          <a:xfrm>
            <a:off x="784129" y="1729436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이용자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28D04-648C-4D3C-8F80-6CC658F104F2}"/>
              </a:ext>
            </a:extLst>
          </p:cNvPr>
          <p:cNvSpPr/>
          <p:nvPr/>
        </p:nvSpPr>
        <p:spPr>
          <a:xfrm>
            <a:off x="784130" y="4080493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6ABD6E-1C96-4DBA-B1DA-E3386D2409AF}"/>
              </a:ext>
            </a:extLst>
          </p:cNvPr>
          <p:cNvSpPr/>
          <p:nvPr/>
        </p:nvSpPr>
        <p:spPr>
          <a:xfrm>
            <a:off x="7102751" y="4399237"/>
            <a:ext cx="1993175" cy="1388378"/>
          </a:xfrm>
          <a:prstGeom prst="roundRect">
            <a:avLst/>
          </a:prstGeom>
          <a:noFill/>
          <a:ln w="5715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FD2D0B-E52C-4CEB-B7A8-47BCF6DAFB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E5FB8F-6303-44FE-94C0-CE7EF57DEA2A}"/>
              </a:ext>
            </a:extLst>
          </p:cNvPr>
          <p:cNvSpPr txBox="1"/>
          <p:nvPr/>
        </p:nvSpPr>
        <p:spPr>
          <a:xfrm>
            <a:off x="1868974" y="3174531"/>
            <a:ext cx="8454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해결과제</a:t>
            </a:r>
            <a:r>
              <a:rPr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</a:t>
            </a:r>
            <a:r>
              <a:rPr lang="ko-KR" altLang="en-US" sz="40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9923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C10C219-F209-40AA-93BB-A2AAC859A6A9}"/>
              </a:ext>
            </a:extLst>
          </p:cNvPr>
          <p:cNvSpPr/>
          <p:nvPr/>
        </p:nvSpPr>
        <p:spPr>
          <a:xfrm>
            <a:off x="6106758" y="0"/>
            <a:ext cx="6096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CE8C99-024A-433F-B563-9D6A3B9C359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3C730D-1B1B-4E06-9BDC-38BC3295B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1"/>
          <a:stretch/>
        </p:blipFill>
        <p:spPr>
          <a:xfrm>
            <a:off x="6096000" y="3196206"/>
            <a:ext cx="6096000" cy="36617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B9A129-7F75-4E1F-BAFB-85236F235833}"/>
              </a:ext>
            </a:extLst>
          </p:cNvPr>
          <p:cNvSpPr/>
          <p:nvPr/>
        </p:nvSpPr>
        <p:spPr>
          <a:xfrm>
            <a:off x="0" y="3694166"/>
            <a:ext cx="886366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BA65B-AD06-4A2F-8F32-EBC9F3D171A3}"/>
              </a:ext>
            </a:extLst>
          </p:cNvPr>
          <p:cNvSpPr txBox="1"/>
          <p:nvPr/>
        </p:nvSpPr>
        <p:spPr>
          <a:xfrm>
            <a:off x="4431833" y="2702169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endParaRPr lang="ko-KR" altLang="en-US" sz="5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1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262E231-28B2-4421-B144-56551DB79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93"/>
            <a:ext cx="12573000" cy="68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68AFB9-20F5-46AC-894A-C7502F4F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"/>
          <a:stretch/>
        </p:blipFill>
        <p:spPr>
          <a:xfrm>
            <a:off x="1638300" y="815171"/>
            <a:ext cx="3201921" cy="52276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64C942-9681-49D9-B1E3-5D9A7F5CD7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4DEFA1-A5BF-49BC-B5AC-9DAD426E1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92" y="815171"/>
            <a:ext cx="5822185" cy="53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A13FA1-23AC-49CE-B8E8-929BBB7888E4}"/>
              </a:ext>
            </a:extLst>
          </p:cNvPr>
          <p:cNvSpPr/>
          <p:nvPr/>
        </p:nvSpPr>
        <p:spPr>
          <a:xfrm>
            <a:off x="1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90F75-99C2-4F2E-9FDF-BEEC9A09FBC3}"/>
              </a:ext>
            </a:extLst>
          </p:cNvPr>
          <p:cNvSpPr txBox="1"/>
          <p:nvPr/>
        </p:nvSpPr>
        <p:spPr>
          <a:xfrm>
            <a:off x="229736" y="1149868"/>
            <a:ext cx="515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PROBLEM</a:t>
            </a:r>
            <a:r>
              <a:rPr lang="ko-KR" altLang="en-US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48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8EB8B-528C-451B-9B11-DB5F9CE2772B}"/>
              </a:ext>
            </a:extLst>
          </p:cNvPr>
          <p:cNvSpPr txBox="1"/>
          <p:nvPr/>
        </p:nvSpPr>
        <p:spPr>
          <a:xfrm>
            <a:off x="2987223" y="803395"/>
            <a:ext cx="105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6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66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2A038-584E-4F1C-8B13-804E08A1AEE8}"/>
              </a:ext>
            </a:extLst>
          </p:cNvPr>
          <p:cNvSpPr/>
          <p:nvPr/>
        </p:nvSpPr>
        <p:spPr>
          <a:xfrm>
            <a:off x="344036" y="1980865"/>
            <a:ext cx="5505450" cy="45719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7F87B-B3C3-40B7-98F0-B11C4FBF2626}"/>
              </a:ext>
            </a:extLst>
          </p:cNvPr>
          <p:cNvSpPr txBox="1"/>
          <p:nvPr/>
        </p:nvSpPr>
        <p:spPr>
          <a:xfrm>
            <a:off x="344036" y="2152886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서비스를 일회적으로 이용하는데 그치고 마는 이용자들이 대다수이다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F9D1C-B12D-483C-B45D-A0A759DAC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0" t="16582" r="44541" b="6422"/>
          <a:stretch/>
        </p:blipFill>
        <p:spPr>
          <a:xfrm>
            <a:off x="769931" y="2648519"/>
            <a:ext cx="3469830" cy="389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366291-414D-47F5-872C-0E8058046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" t="41547" r="49128" b="13371"/>
          <a:stretch/>
        </p:blipFill>
        <p:spPr>
          <a:xfrm>
            <a:off x="4430687" y="2648519"/>
            <a:ext cx="7085577" cy="389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4DBC1-B763-433C-BA51-F338E941557F}"/>
              </a:ext>
            </a:extLst>
          </p:cNvPr>
          <p:cNvSpPr/>
          <p:nvPr/>
        </p:nvSpPr>
        <p:spPr>
          <a:xfrm>
            <a:off x="8135486" y="4017860"/>
            <a:ext cx="1771912" cy="1426595"/>
          </a:xfrm>
          <a:prstGeom prst="roundRect">
            <a:avLst/>
          </a:prstGeom>
          <a:noFill/>
          <a:ln w="5715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52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A13FA1-23AC-49CE-B8E8-929BBB7888E4}"/>
              </a:ext>
            </a:extLst>
          </p:cNvPr>
          <p:cNvSpPr/>
          <p:nvPr/>
        </p:nvSpPr>
        <p:spPr>
          <a:xfrm>
            <a:off x="1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90F75-99C2-4F2E-9FDF-BEEC9A09FBC3}"/>
              </a:ext>
            </a:extLst>
          </p:cNvPr>
          <p:cNvSpPr txBox="1"/>
          <p:nvPr/>
        </p:nvSpPr>
        <p:spPr>
          <a:xfrm>
            <a:off x="229736" y="1137224"/>
            <a:ext cx="515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PROBLEM</a:t>
            </a:r>
            <a:r>
              <a:rPr lang="ko-KR" altLang="en-US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48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8EB8B-528C-451B-9B11-DB5F9CE2772B}"/>
              </a:ext>
            </a:extLst>
          </p:cNvPr>
          <p:cNvSpPr txBox="1"/>
          <p:nvPr/>
        </p:nvSpPr>
        <p:spPr>
          <a:xfrm>
            <a:off x="3070371" y="803395"/>
            <a:ext cx="974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6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66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2A038-584E-4F1C-8B13-804E08A1AEE8}"/>
              </a:ext>
            </a:extLst>
          </p:cNvPr>
          <p:cNvSpPr/>
          <p:nvPr/>
        </p:nvSpPr>
        <p:spPr>
          <a:xfrm>
            <a:off x="344036" y="1980865"/>
            <a:ext cx="5505450" cy="45719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7F87B-B3C3-40B7-98F0-B11C4FBF2626}"/>
              </a:ext>
            </a:extLst>
          </p:cNvPr>
          <p:cNvSpPr txBox="1"/>
          <p:nvPr/>
        </p:nvSpPr>
        <p:spPr>
          <a:xfrm>
            <a:off x="344035" y="2152886"/>
            <a:ext cx="98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필요한 곳에 자전거 대여소가 설치되어 있지 않아 이용에 어려움을 느끼는 잠재적 이용자들이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D03232-C0D4-4775-9ADD-CBF0B53AB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2" t="19137" r="24510" b="10432"/>
          <a:stretch/>
        </p:blipFill>
        <p:spPr>
          <a:xfrm>
            <a:off x="2284628" y="2706883"/>
            <a:ext cx="4569338" cy="3924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AA3134-944B-4985-9F3F-C123DFB6C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2" t="23065" r="55120" b="54200"/>
          <a:stretch/>
        </p:blipFill>
        <p:spPr>
          <a:xfrm>
            <a:off x="6945358" y="2706884"/>
            <a:ext cx="3114387" cy="1284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4B07F4-F1DB-4721-A6E7-B054F0801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3" t="36283" r="55850" b="28471"/>
          <a:stretch/>
        </p:blipFill>
        <p:spPr>
          <a:xfrm>
            <a:off x="6967788" y="3991088"/>
            <a:ext cx="3114387" cy="1859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8AA91A-7156-4290-82BC-FFFD9695E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12" t="36079" r="58265" b="47920"/>
          <a:stretch/>
        </p:blipFill>
        <p:spPr>
          <a:xfrm>
            <a:off x="6967787" y="5704978"/>
            <a:ext cx="3114386" cy="9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2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4AC0AF-22D9-4159-B559-B9058E8A06E8}"/>
              </a:ext>
            </a:extLst>
          </p:cNvPr>
          <p:cNvGrpSpPr/>
          <p:nvPr/>
        </p:nvGrpSpPr>
        <p:grpSpPr>
          <a:xfrm>
            <a:off x="6350204" y="2874302"/>
            <a:ext cx="5343525" cy="1109396"/>
            <a:chOff x="6305552" y="2767279"/>
            <a:chExt cx="5343525" cy="110939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3F7384-F743-46B0-A5D2-C190951B0EA9}"/>
                </a:ext>
              </a:extLst>
            </p:cNvPr>
            <p:cNvSpPr/>
            <p:nvPr/>
          </p:nvSpPr>
          <p:spPr>
            <a:xfrm>
              <a:off x="6858000" y="2767279"/>
              <a:ext cx="4248150" cy="1109396"/>
            </a:xfrm>
            <a:prstGeom prst="rect">
              <a:avLst/>
            </a:prstGeom>
            <a:solidFill>
              <a:srgbClr val="65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F88EA2-1777-4F5E-A852-C7FE318C20C9}"/>
                </a:ext>
              </a:extLst>
            </p:cNvPr>
            <p:cNvSpPr txBox="1"/>
            <p:nvPr/>
          </p:nvSpPr>
          <p:spPr>
            <a:xfrm>
              <a:off x="6305552" y="2767280"/>
              <a:ext cx="5343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DATASETS</a:t>
              </a:r>
              <a:endParaRPr lang="ko-KR" altLang="en-US" sz="6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065C08-6D2D-4B64-92BF-9718EA4283AE}"/>
              </a:ext>
            </a:extLst>
          </p:cNvPr>
          <p:cNvGrpSpPr/>
          <p:nvPr/>
        </p:nvGrpSpPr>
        <p:grpSpPr>
          <a:xfrm>
            <a:off x="-9943480" y="-2"/>
            <a:ext cx="12769453" cy="6858000"/>
            <a:chOff x="0" y="0"/>
            <a:chExt cx="12769453" cy="68580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465C66F-F5C4-462D-8CD1-71E76E9919FF}"/>
                </a:ext>
              </a:extLst>
            </p:cNvPr>
            <p:cNvGrpSpPr/>
            <p:nvPr/>
          </p:nvGrpSpPr>
          <p:grpSpPr>
            <a:xfrm>
              <a:off x="0" y="0"/>
              <a:ext cx="12769453" cy="6858000"/>
              <a:chOff x="-5948361" y="0"/>
              <a:chExt cx="12769453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54A7347-7D2A-415D-B525-1078ABEB3486}"/>
                  </a:ext>
                </a:extLst>
              </p:cNvPr>
              <p:cNvSpPr/>
              <p:nvPr/>
            </p:nvSpPr>
            <p:spPr>
              <a:xfrm>
                <a:off x="-5948361" y="0"/>
                <a:ext cx="12192000" cy="6858000"/>
              </a:xfrm>
              <a:prstGeom prst="rect">
                <a:avLst/>
              </a:prstGeom>
              <a:solidFill>
                <a:srgbClr val="DDD7C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부분 원형 34">
                <a:extLst>
                  <a:ext uri="{FF2B5EF4-FFF2-40B4-BE49-F238E27FC236}">
                    <a16:creationId xmlns:a16="http://schemas.microsoft.com/office/drawing/2014/main" id="{CEE526D5-C69C-4A07-8A60-75E44009A85D}"/>
                  </a:ext>
                </a:extLst>
              </p:cNvPr>
              <p:cNvSpPr/>
              <p:nvPr/>
            </p:nvSpPr>
            <p:spPr>
              <a:xfrm>
                <a:off x="5666185" y="2767280"/>
                <a:ext cx="1154907" cy="1323439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909BAB-ACD5-47CE-9E2B-787181061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81" t="9247" r="11992" b="12088"/>
            <a:stretch/>
          </p:blipFill>
          <p:spPr>
            <a:xfrm>
              <a:off x="3042847" y="1411131"/>
              <a:ext cx="6106306" cy="3875135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D71077-6674-4516-82CC-0D40F3425B26}"/>
                </a:ext>
              </a:extLst>
            </p:cNvPr>
            <p:cNvSpPr/>
            <p:nvPr/>
          </p:nvSpPr>
          <p:spPr>
            <a:xfrm>
              <a:off x="2815438" y="381394"/>
              <a:ext cx="6561124" cy="53236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서울특별시 공공자전거 시간대별 이용정보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81B8FA-4BE1-4214-BCE5-4B516D7CCC9D}"/>
              </a:ext>
            </a:extLst>
          </p:cNvPr>
          <p:cNvGrpSpPr/>
          <p:nvPr/>
        </p:nvGrpSpPr>
        <p:grpSpPr>
          <a:xfrm>
            <a:off x="-10681686" y="0"/>
            <a:ext cx="12769453" cy="6858000"/>
            <a:chOff x="-5948361" y="0"/>
            <a:chExt cx="12769453" cy="68580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C0CB50-4432-4BFD-88A4-C2A5AC8C1AD7}"/>
                </a:ext>
              </a:extLst>
            </p:cNvPr>
            <p:cNvSpPr/>
            <p:nvPr/>
          </p:nvSpPr>
          <p:spPr>
            <a:xfrm>
              <a:off x="-5948361" y="0"/>
              <a:ext cx="12192000" cy="6858000"/>
            </a:xfrm>
            <a:prstGeom prst="rect">
              <a:avLst/>
            </a:prstGeom>
            <a:solidFill>
              <a:srgbClr val="DDD7C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부분 원형 13">
              <a:extLst>
                <a:ext uri="{FF2B5EF4-FFF2-40B4-BE49-F238E27FC236}">
                  <a16:creationId xmlns:a16="http://schemas.microsoft.com/office/drawing/2014/main" id="{6BB2295F-0576-4509-890B-17799E480BFF}"/>
                </a:ext>
              </a:extLst>
            </p:cNvPr>
            <p:cNvSpPr/>
            <p:nvPr/>
          </p:nvSpPr>
          <p:spPr>
            <a:xfrm>
              <a:off x="5666185" y="2767280"/>
              <a:ext cx="1154907" cy="1323439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F1F0B5-680A-4CBE-B095-D39EB0291D65}"/>
              </a:ext>
            </a:extLst>
          </p:cNvPr>
          <p:cNvGrpSpPr/>
          <p:nvPr/>
        </p:nvGrpSpPr>
        <p:grpSpPr>
          <a:xfrm>
            <a:off x="-11403187" y="0"/>
            <a:ext cx="12769454" cy="6858000"/>
            <a:chOff x="-5948362" y="1"/>
            <a:chExt cx="12769454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CFEBA83-6494-4F58-AF3B-3A8BD8394044}"/>
                </a:ext>
              </a:extLst>
            </p:cNvPr>
            <p:cNvSpPr/>
            <p:nvPr/>
          </p:nvSpPr>
          <p:spPr>
            <a:xfrm>
              <a:off x="-5948362" y="1"/>
              <a:ext cx="12192000" cy="6858000"/>
            </a:xfrm>
            <a:prstGeom prst="rect">
              <a:avLst/>
            </a:prstGeom>
            <a:solidFill>
              <a:srgbClr val="DDD7C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부분 원형 16">
              <a:extLst>
                <a:ext uri="{FF2B5EF4-FFF2-40B4-BE49-F238E27FC236}">
                  <a16:creationId xmlns:a16="http://schemas.microsoft.com/office/drawing/2014/main" id="{2F49F49F-E4B2-4DAD-8911-B05198C38352}"/>
                </a:ext>
              </a:extLst>
            </p:cNvPr>
            <p:cNvSpPr/>
            <p:nvPr/>
          </p:nvSpPr>
          <p:spPr>
            <a:xfrm>
              <a:off x="5666185" y="2767280"/>
              <a:ext cx="1154907" cy="1323439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00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81537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15664804-C309-4DF0-9628-61E98498395A}"/>
              </a:ext>
            </a:extLst>
          </p:cNvPr>
          <p:cNvGrpSpPr/>
          <p:nvPr/>
        </p:nvGrpSpPr>
        <p:grpSpPr>
          <a:xfrm>
            <a:off x="0" y="0"/>
            <a:ext cx="12769453" cy="6858000"/>
            <a:chOff x="0" y="0"/>
            <a:chExt cx="12769453" cy="6858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B0013F6-A7C5-472E-AA3F-1DA8B4092D56}"/>
                </a:ext>
              </a:extLst>
            </p:cNvPr>
            <p:cNvGrpSpPr/>
            <p:nvPr/>
          </p:nvGrpSpPr>
          <p:grpSpPr>
            <a:xfrm>
              <a:off x="0" y="0"/>
              <a:ext cx="12769453" cy="6858000"/>
              <a:chOff x="-5948361" y="0"/>
              <a:chExt cx="12769453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01683D2-742A-44DC-820F-D6911FFB439C}"/>
                  </a:ext>
                </a:extLst>
              </p:cNvPr>
              <p:cNvSpPr/>
              <p:nvPr/>
            </p:nvSpPr>
            <p:spPr>
              <a:xfrm>
                <a:off x="-5948361" y="0"/>
                <a:ext cx="12192000" cy="6858000"/>
              </a:xfrm>
              <a:prstGeom prst="rect">
                <a:avLst/>
              </a:prstGeom>
              <a:solidFill>
                <a:srgbClr val="DDD7C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부분 원형 34">
                <a:extLst>
                  <a:ext uri="{FF2B5EF4-FFF2-40B4-BE49-F238E27FC236}">
                    <a16:creationId xmlns:a16="http://schemas.microsoft.com/office/drawing/2014/main" id="{54D795ED-5EF3-41D4-A39C-8AA219614F42}"/>
                  </a:ext>
                </a:extLst>
              </p:cNvPr>
              <p:cNvSpPr/>
              <p:nvPr/>
            </p:nvSpPr>
            <p:spPr>
              <a:xfrm>
                <a:off x="5666185" y="2767280"/>
                <a:ext cx="1154907" cy="1323439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81B82C-B020-4DE9-8D6E-B3163B00B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81" t="9247" r="11992" b="12088"/>
            <a:stretch/>
          </p:blipFill>
          <p:spPr>
            <a:xfrm>
              <a:off x="3042847" y="1411131"/>
              <a:ext cx="6106306" cy="387513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18EE13-69C3-4901-973A-2F4DB119E2F3}"/>
                </a:ext>
              </a:extLst>
            </p:cNvPr>
            <p:cNvSpPr/>
            <p:nvPr/>
          </p:nvSpPr>
          <p:spPr>
            <a:xfrm>
              <a:off x="2815438" y="381394"/>
              <a:ext cx="6561124" cy="53236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서울특별시 공공자전거 시간대별 이용정보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144888C-C08D-463A-B405-9932F91C276A}"/>
              </a:ext>
            </a:extLst>
          </p:cNvPr>
          <p:cNvSpPr txBox="1"/>
          <p:nvPr/>
        </p:nvSpPr>
        <p:spPr>
          <a:xfrm>
            <a:off x="9525848" y="3736777"/>
            <a:ext cx="219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총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10,183,216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행</a:t>
            </a:r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DEFEA735-D9E4-4CE0-A54C-6ED96BC5B00C}"/>
              </a:ext>
            </a:extLst>
          </p:cNvPr>
          <p:cNvSpPr/>
          <p:nvPr/>
        </p:nvSpPr>
        <p:spPr>
          <a:xfrm>
            <a:off x="9206782" y="2965396"/>
            <a:ext cx="240879" cy="1957124"/>
          </a:xfrm>
          <a:prstGeom prst="rightBrace">
            <a:avLst>
              <a:gd name="adj1" fmla="val 100977"/>
              <a:gd name="adj2" fmla="val 2485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7EADE2-4DFE-4E2D-AF25-0A817BBCBB63}"/>
              </a:ext>
            </a:extLst>
          </p:cNvPr>
          <p:cNvSpPr txBox="1"/>
          <p:nvPr/>
        </p:nvSpPr>
        <p:spPr>
          <a:xfrm>
            <a:off x="3935382" y="5681667"/>
            <a:ext cx="541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대여일자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대여시간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대여소번호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대여소명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대여구분코드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성별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연령대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운동량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탄소량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이동시간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18C614-4F88-4FEC-9D00-42AF21329497}"/>
              </a:ext>
            </a:extLst>
          </p:cNvPr>
          <p:cNvSpPr txBox="1"/>
          <p:nvPr/>
        </p:nvSpPr>
        <p:spPr>
          <a:xfrm>
            <a:off x="9525848" y="3105832"/>
            <a:ext cx="20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2017.01.01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부터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2018.11.30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ea typeface="a옛날사진관3" panose="02020600000000000000" pitchFamily="18" charset="-127"/>
              </a:rPr>
              <a:t>까지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5C3C06-8835-4C7A-AD5C-4BA0559E74DA}"/>
              </a:ext>
            </a:extLst>
          </p:cNvPr>
          <p:cNvSpPr txBox="1"/>
          <p:nvPr/>
        </p:nvSpPr>
        <p:spPr>
          <a:xfrm>
            <a:off x="2905363" y="5620111"/>
            <a:ext cx="154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4B18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  <a:r>
              <a:rPr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D5908FA-AF00-44AC-B1C1-DBB86D823F55}"/>
              </a:ext>
            </a:extLst>
          </p:cNvPr>
          <p:cNvGrpSpPr/>
          <p:nvPr/>
        </p:nvGrpSpPr>
        <p:grpSpPr>
          <a:xfrm>
            <a:off x="-10689775" y="-3"/>
            <a:ext cx="12769453" cy="6858000"/>
            <a:chOff x="0" y="-2"/>
            <a:chExt cx="12769453" cy="685800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1B9EA1D-5005-4F30-9C8A-4C24533B76A4}"/>
                </a:ext>
              </a:extLst>
            </p:cNvPr>
            <p:cNvGrpSpPr/>
            <p:nvPr/>
          </p:nvGrpSpPr>
          <p:grpSpPr>
            <a:xfrm>
              <a:off x="0" y="-2"/>
              <a:ext cx="12769453" cy="6858000"/>
              <a:chOff x="0" y="-2"/>
              <a:chExt cx="12769453" cy="685800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B24E66D-B90E-4240-8CC7-87BCDF7F5534}"/>
                  </a:ext>
                </a:extLst>
              </p:cNvPr>
              <p:cNvGrpSpPr/>
              <p:nvPr/>
            </p:nvGrpSpPr>
            <p:grpSpPr>
              <a:xfrm>
                <a:off x="0" y="-2"/>
                <a:ext cx="12769453" cy="6858000"/>
                <a:chOff x="-5948361" y="0"/>
                <a:chExt cx="12769453" cy="6858000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E5133C46-C046-4DDB-9846-86A3F10308AB}"/>
                    </a:ext>
                  </a:extLst>
                </p:cNvPr>
                <p:cNvSpPr/>
                <p:nvPr/>
              </p:nvSpPr>
              <p:spPr>
                <a:xfrm>
                  <a:off x="-5948361" y="0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부분 원형 51">
                  <a:extLst>
                    <a:ext uri="{FF2B5EF4-FFF2-40B4-BE49-F238E27FC236}">
                      <a16:creationId xmlns:a16="http://schemas.microsoft.com/office/drawing/2014/main" id="{A8488B87-97E1-42D3-A3D7-45A3F47759A3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D7418AD-BC16-4C85-A107-43624F8315BE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B4C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서울특별시 공공자전거 대여소 정보</a:t>
                </a:r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A20D895D-7C2D-42C4-800B-FA28125B56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66" r="15469" b="8308"/>
              <a:stretch/>
            </p:blipFill>
            <p:spPr>
              <a:xfrm>
                <a:off x="5433263" y="1512970"/>
                <a:ext cx="5686234" cy="3501129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960C495-B066-431E-8D2F-26546E7E8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960" t="16663" r="51249" b="8889"/>
              <a:stretch/>
            </p:blipFill>
            <p:spPr>
              <a:xfrm>
                <a:off x="1174504" y="1512970"/>
                <a:ext cx="3924040" cy="4591302"/>
              </a:xfrm>
              <a:prstGeom prst="rect">
                <a:avLst/>
              </a:prstGeom>
            </p:spPr>
          </p:pic>
        </p:grpSp>
        <p:sp>
          <p:nvSpPr>
            <p:cNvPr id="46" name="화살표: 원형 45">
              <a:extLst>
                <a:ext uri="{FF2B5EF4-FFF2-40B4-BE49-F238E27FC236}">
                  <a16:creationId xmlns:a16="http://schemas.microsoft.com/office/drawing/2014/main" id="{BDF8FCA5-90EF-45D4-8B91-F25C5909EC5E}"/>
                </a:ext>
              </a:extLst>
            </p:cNvPr>
            <p:cNvSpPr/>
            <p:nvPr/>
          </p:nvSpPr>
          <p:spPr>
            <a:xfrm>
              <a:off x="4518761" y="1187200"/>
              <a:ext cx="1685925" cy="1689442"/>
            </a:xfrm>
            <a:prstGeom prst="circularArrow">
              <a:avLst>
                <a:gd name="adj1" fmla="val 10011"/>
                <a:gd name="adj2" fmla="val 963723"/>
                <a:gd name="adj3" fmla="val 20499052"/>
                <a:gd name="adj4" fmla="val 11463209"/>
                <a:gd name="adj5" fmla="val 10310"/>
              </a:avLst>
            </a:prstGeom>
            <a:solidFill>
              <a:srgbClr val="6A9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F1F0B5-680A-4CBE-B095-D39EB0291D65}"/>
              </a:ext>
            </a:extLst>
          </p:cNvPr>
          <p:cNvGrpSpPr/>
          <p:nvPr/>
        </p:nvGrpSpPr>
        <p:grpSpPr>
          <a:xfrm>
            <a:off x="-11403187" y="0"/>
            <a:ext cx="12769454" cy="6858000"/>
            <a:chOff x="-5948362" y="1"/>
            <a:chExt cx="12769454" cy="6858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CFEBA83-6494-4F58-AF3B-3A8BD8394044}"/>
                </a:ext>
              </a:extLst>
            </p:cNvPr>
            <p:cNvSpPr/>
            <p:nvPr/>
          </p:nvSpPr>
          <p:spPr>
            <a:xfrm>
              <a:off x="-5948362" y="1"/>
              <a:ext cx="12192000" cy="6858000"/>
            </a:xfrm>
            <a:prstGeom prst="rect">
              <a:avLst/>
            </a:prstGeom>
            <a:solidFill>
              <a:srgbClr val="DDD7C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부분 원형 16">
              <a:extLst>
                <a:ext uri="{FF2B5EF4-FFF2-40B4-BE49-F238E27FC236}">
                  <a16:creationId xmlns:a16="http://schemas.microsoft.com/office/drawing/2014/main" id="{2F49F49F-E4B2-4DAD-8911-B05198C38352}"/>
                </a:ext>
              </a:extLst>
            </p:cNvPr>
            <p:cNvSpPr/>
            <p:nvPr/>
          </p:nvSpPr>
          <p:spPr>
            <a:xfrm>
              <a:off x="5666185" y="2767280"/>
              <a:ext cx="1154907" cy="1323439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45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0 L 0.8764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83B27F-E832-42DB-B6E2-BD63444946C7}"/>
              </a:ext>
            </a:extLst>
          </p:cNvPr>
          <p:cNvGrpSpPr/>
          <p:nvPr/>
        </p:nvGrpSpPr>
        <p:grpSpPr>
          <a:xfrm>
            <a:off x="0" y="0"/>
            <a:ext cx="12769453" cy="6858000"/>
            <a:chOff x="0" y="0"/>
            <a:chExt cx="12769453" cy="6858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B0013F6-A7C5-472E-AA3F-1DA8B4092D56}"/>
                </a:ext>
              </a:extLst>
            </p:cNvPr>
            <p:cNvGrpSpPr/>
            <p:nvPr/>
          </p:nvGrpSpPr>
          <p:grpSpPr>
            <a:xfrm>
              <a:off x="0" y="0"/>
              <a:ext cx="12769453" cy="6858000"/>
              <a:chOff x="-5948361" y="0"/>
              <a:chExt cx="12769453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01683D2-742A-44DC-820F-D6911FFB439C}"/>
                  </a:ext>
                </a:extLst>
              </p:cNvPr>
              <p:cNvSpPr/>
              <p:nvPr/>
            </p:nvSpPr>
            <p:spPr>
              <a:xfrm>
                <a:off x="-5948361" y="0"/>
                <a:ext cx="12192000" cy="6858000"/>
              </a:xfrm>
              <a:prstGeom prst="rect">
                <a:avLst/>
              </a:prstGeom>
              <a:solidFill>
                <a:srgbClr val="DDD7C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부분 원형 34">
                <a:extLst>
                  <a:ext uri="{FF2B5EF4-FFF2-40B4-BE49-F238E27FC236}">
                    <a16:creationId xmlns:a16="http://schemas.microsoft.com/office/drawing/2014/main" id="{54D795ED-5EF3-41D4-A39C-8AA219614F42}"/>
                  </a:ext>
                </a:extLst>
              </p:cNvPr>
              <p:cNvSpPr/>
              <p:nvPr/>
            </p:nvSpPr>
            <p:spPr>
              <a:xfrm>
                <a:off x="5666185" y="2767280"/>
                <a:ext cx="1154907" cy="1323439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81B82C-B020-4DE9-8D6E-B3163B00B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81" t="9247" r="11992" b="12088"/>
            <a:stretch/>
          </p:blipFill>
          <p:spPr>
            <a:xfrm>
              <a:off x="2087767" y="1364663"/>
              <a:ext cx="6106306" cy="387513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18EE13-69C3-4901-973A-2F4DB119E2F3}"/>
                </a:ext>
              </a:extLst>
            </p:cNvPr>
            <p:cNvSpPr/>
            <p:nvPr/>
          </p:nvSpPr>
          <p:spPr>
            <a:xfrm>
              <a:off x="3069642" y="255364"/>
              <a:ext cx="6561124" cy="53236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서울특별시 공공자전거 시간대별 이용정보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44888C-C08D-463A-B405-9932F91C276A}"/>
                </a:ext>
              </a:extLst>
            </p:cNvPr>
            <p:cNvSpPr txBox="1"/>
            <p:nvPr/>
          </p:nvSpPr>
          <p:spPr>
            <a:xfrm>
              <a:off x="8596608" y="3799033"/>
              <a:ext cx="2197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a옛날사진관3" panose="02020600000000000000" pitchFamily="18" charset="-127"/>
                </a:rPr>
                <a:t>총 </a:t>
              </a:r>
              <a:r>
                <a:rPr lang="en-US" altLang="ko-KR" dirty="0">
                  <a:ea typeface="a옛날사진관3" panose="02020600000000000000" pitchFamily="18" charset="-127"/>
                </a:rPr>
                <a:t>301840</a:t>
              </a:r>
              <a:r>
                <a:rPr lang="ko-KR" altLang="en-US" dirty="0">
                  <a:ea typeface="a옛날사진관3" panose="02020600000000000000" pitchFamily="18" charset="-127"/>
                </a:rPr>
                <a:t>개의 행</a:t>
              </a:r>
            </a:p>
          </p:txBody>
        </p:sp>
        <p:sp>
          <p:nvSpPr>
            <p:cNvPr id="30" name="오른쪽 중괄호 29">
              <a:extLst>
                <a:ext uri="{FF2B5EF4-FFF2-40B4-BE49-F238E27FC236}">
                  <a16:creationId xmlns:a16="http://schemas.microsoft.com/office/drawing/2014/main" id="{DEFEA735-D9E4-4CE0-A54C-6ED96BC5B00C}"/>
                </a:ext>
              </a:extLst>
            </p:cNvPr>
            <p:cNvSpPr/>
            <p:nvPr/>
          </p:nvSpPr>
          <p:spPr>
            <a:xfrm>
              <a:off x="8266298" y="2938734"/>
              <a:ext cx="240879" cy="1957124"/>
            </a:xfrm>
            <a:prstGeom prst="rightBrace">
              <a:avLst>
                <a:gd name="adj1" fmla="val 100977"/>
                <a:gd name="adj2" fmla="val 24856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7EADE2-4DFE-4E2D-AF25-0A817BBCBB63}"/>
                </a:ext>
              </a:extLst>
            </p:cNvPr>
            <p:cNvSpPr txBox="1"/>
            <p:nvPr/>
          </p:nvSpPr>
          <p:spPr>
            <a:xfrm>
              <a:off x="4518761" y="5676674"/>
              <a:ext cx="5418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대여일자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대여시간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대여소번호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대여소명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대여구분코드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성별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연령대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이용건수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운동량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 err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탄소량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이동거리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이동시간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18C614-4F88-4FEC-9D00-42AF21329497}"/>
                </a:ext>
              </a:extLst>
            </p:cNvPr>
            <p:cNvSpPr txBox="1"/>
            <p:nvPr/>
          </p:nvSpPr>
          <p:spPr>
            <a:xfrm>
              <a:off x="8615515" y="3162290"/>
              <a:ext cx="2643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a옛날사진관3" panose="02020600000000000000" pitchFamily="18" charset="-127"/>
                </a:rPr>
                <a:t>2017</a:t>
              </a:r>
              <a:r>
                <a:rPr lang="ko-KR" altLang="en-US" dirty="0">
                  <a:ea typeface="a옛날사진관3" panose="02020600000000000000" pitchFamily="18" charset="-127"/>
                </a:rPr>
                <a:t>년 </a:t>
              </a:r>
              <a:r>
                <a:rPr lang="en-US" altLang="ko-KR" dirty="0">
                  <a:ea typeface="a옛날사진관3" panose="02020600000000000000" pitchFamily="18" charset="-127"/>
                </a:rPr>
                <a:t>1</a:t>
              </a:r>
              <a:r>
                <a:rPr lang="ko-KR" altLang="en-US" dirty="0">
                  <a:ea typeface="a옛날사진관3" panose="02020600000000000000" pitchFamily="18" charset="-127"/>
                </a:rPr>
                <a:t>월 </a:t>
              </a:r>
              <a:r>
                <a:rPr lang="en-US" altLang="ko-KR" dirty="0">
                  <a:ea typeface="a옛날사진관3" panose="02020600000000000000" pitchFamily="18" charset="-127"/>
                </a:rPr>
                <a:t>1</a:t>
              </a:r>
              <a:r>
                <a:rPr lang="ko-KR" altLang="en-US" dirty="0">
                  <a:ea typeface="a옛날사진관3" panose="02020600000000000000" pitchFamily="18" charset="-127"/>
                </a:rPr>
                <a:t>일부터 </a:t>
              </a:r>
              <a:r>
                <a:rPr lang="en-US" altLang="ko-KR" dirty="0">
                  <a:ea typeface="a옛날사진관3" panose="02020600000000000000" pitchFamily="18" charset="-127"/>
                </a:rPr>
                <a:t>2018</a:t>
              </a:r>
              <a:r>
                <a:rPr lang="ko-KR" altLang="en-US" dirty="0">
                  <a:ea typeface="a옛날사진관3" panose="02020600000000000000" pitchFamily="18" charset="-127"/>
                </a:rPr>
                <a:t>년 </a:t>
              </a:r>
              <a:r>
                <a:rPr lang="en-US" altLang="ko-KR" dirty="0">
                  <a:ea typeface="a옛날사진관3" panose="02020600000000000000" pitchFamily="18" charset="-127"/>
                </a:rPr>
                <a:t>11</a:t>
              </a:r>
              <a:r>
                <a:rPr lang="ko-KR" altLang="en-US" dirty="0">
                  <a:ea typeface="a옛날사진관3" panose="02020600000000000000" pitchFamily="18" charset="-127"/>
                </a:rPr>
                <a:t>월 </a:t>
              </a:r>
              <a:r>
                <a:rPr lang="en-US" altLang="ko-KR" dirty="0">
                  <a:ea typeface="a옛날사진관3" panose="02020600000000000000" pitchFamily="18" charset="-127"/>
                </a:rPr>
                <a:t>30</a:t>
              </a:r>
              <a:r>
                <a:rPr lang="ko-KR" altLang="en-US" dirty="0">
                  <a:ea typeface="a옛날사진관3" panose="02020600000000000000" pitchFamily="18" charset="-127"/>
                </a:rPr>
                <a:t>일까지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5C3C06-8835-4C7A-AD5C-4BA0559E74DA}"/>
                </a:ext>
              </a:extLst>
            </p:cNvPr>
            <p:cNvSpPr txBox="1"/>
            <p:nvPr/>
          </p:nvSpPr>
          <p:spPr>
            <a:xfrm>
              <a:off x="3069642" y="5645897"/>
              <a:ext cx="1549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변수 </a:t>
              </a:r>
              <a:r>
                <a:rPr lang="en-US" altLang="ko-KR" sz="3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:</a:t>
              </a:r>
              <a:endParaRPr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47F9EA-E4B3-4DC1-AAC5-8BC4704EFAB6}"/>
              </a:ext>
            </a:extLst>
          </p:cNvPr>
          <p:cNvGrpSpPr/>
          <p:nvPr/>
        </p:nvGrpSpPr>
        <p:grpSpPr>
          <a:xfrm>
            <a:off x="0" y="-2"/>
            <a:ext cx="12769453" cy="6858000"/>
            <a:chOff x="0" y="-2"/>
            <a:chExt cx="12769453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18FF26-F797-4072-8D02-2D838FE94FAD}"/>
                </a:ext>
              </a:extLst>
            </p:cNvPr>
            <p:cNvGrpSpPr/>
            <p:nvPr/>
          </p:nvGrpSpPr>
          <p:grpSpPr>
            <a:xfrm>
              <a:off x="0" y="-2"/>
              <a:ext cx="12769453" cy="6858000"/>
              <a:chOff x="0" y="-2"/>
              <a:chExt cx="12769453" cy="685800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F81B8FA-4BE1-4214-BCE5-4B516D7CCC9D}"/>
                  </a:ext>
                </a:extLst>
              </p:cNvPr>
              <p:cNvGrpSpPr/>
              <p:nvPr/>
            </p:nvGrpSpPr>
            <p:grpSpPr>
              <a:xfrm>
                <a:off x="0" y="-2"/>
                <a:ext cx="12769453" cy="6858000"/>
                <a:chOff x="-5948361" y="0"/>
                <a:chExt cx="12769453" cy="6858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EDC0CB50-4432-4BFD-88A4-C2A5AC8C1AD7}"/>
                    </a:ext>
                  </a:extLst>
                </p:cNvPr>
                <p:cNvSpPr/>
                <p:nvPr/>
              </p:nvSpPr>
              <p:spPr>
                <a:xfrm>
                  <a:off x="-5948361" y="0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부분 원형 13">
                  <a:extLst>
                    <a:ext uri="{FF2B5EF4-FFF2-40B4-BE49-F238E27FC236}">
                      <a16:creationId xmlns:a16="http://schemas.microsoft.com/office/drawing/2014/main" id="{6BB2295F-0576-4509-890B-17799E480BFF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9F4A035-FC10-41D7-9107-034A4D452578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B4C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서울특별시 공공자전거 대여소 정보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BDBA087-74A1-4908-94DC-7E0796096A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66" r="15469" b="8308"/>
              <a:stretch/>
            </p:blipFill>
            <p:spPr>
              <a:xfrm>
                <a:off x="5433263" y="1512970"/>
                <a:ext cx="5686234" cy="350112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7F6118D-58C7-4D07-9569-6277CF6CBF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960" t="16663" r="51249" b="8889"/>
              <a:stretch/>
            </p:blipFill>
            <p:spPr>
              <a:xfrm>
                <a:off x="1174504" y="1512970"/>
                <a:ext cx="3924040" cy="4591302"/>
              </a:xfrm>
              <a:prstGeom prst="rect">
                <a:avLst/>
              </a:prstGeom>
            </p:spPr>
          </p:pic>
        </p:grpSp>
        <p:sp>
          <p:nvSpPr>
            <p:cNvPr id="8" name="화살표: 원형 7">
              <a:extLst>
                <a:ext uri="{FF2B5EF4-FFF2-40B4-BE49-F238E27FC236}">
                  <a16:creationId xmlns:a16="http://schemas.microsoft.com/office/drawing/2014/main" id="{175C3331-D43F-49CE-9483-8465074154E9}"/>
                </a:ext>
              </a:extLst>
            </p:cNvPr>
            <p:cNvSpPr/>
            <p:nvPr/>
          </p:nvSpPr>
          <p:spPr>
            <a:xfrm>
              <a:off x="4518761" y="1187200"/>
              <a:ext cx="1685925" cy="1689442"/>
            </a:xfrm>
            <a:prstGeom prst="circularArrow">
              <a:avLst>
                <a:gd name="adj1" fmla="val 10011"/>
                <a:gd name="adj2" fmla="val 963723"/>
                <a:gd name="adj3" fmla="val 20499052"/>
                <a:gd name="adj4" fmla="val 11463209"/>
                <a:gd name="adj5" fmla="val 10310"/>
              </a:avLst>
            </a:prstGeom>
            <a:solidFill>
              <a:srgbClr val="6A9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8FDDA93-E381-49F0-861C-B39D6F38D6DF}"/>
              </a:ext>
            </a:extLst>
          </p:cNvPr>
          <p:cNvSpPr txBox="1"/>
          <p:nvPr/>
        </p:nvSpPr>
        <p:spPr>
          <a:xfrm>
            <a:off x="5967880" y="5206184"/>
            <a:ext cx="541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대여소가 특정 지역에 밀집되어 있는 것을 알 수 있다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F8EC93-E9CC-4075-A7F9-8B6937BFEB91}"/>
              </a:ext>
            </a:extLst>
          </p:cNvPr>
          <p:cNvSpPr txBox="1"/>
          <p:nvPr/>
        </p:nvSpPr>
        <p:spPr>
          <a:xfrm>
            <a:off x="5967880" y="5518373"/>
            <a:ext cx="5418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수요에 맞춰 적절하게 설치되었는지 확인이 필요하다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CAAA65B-BA91-455D-897C-6E3757F1AFAB}"/>
              </a:ext>
            </a:extLst>
          </p:cNvPr>
          <p:cNvGrpSpPr/>
          <p:nvPr/>
        </p:nvGrpSpPr>
        <p:grpSpPr>
          <a:xfrm>
            <a:off x="-11406246" y="-4"/>
            <a:ext cx="12769454" cy="6858000"/>
            <a:chOff x="0" y="0"/>
            <a:chExt cx="12769454" cy="685800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5C02032-229D-48BA-9F14-2DEBE0711111}"/>
                </a:ext>
              </a:extLst>
            </p:cNvPr>
            <p:cNvGrpSpPr/>
            <p:nvPr/>
          </p:nvGrpSpPr>
          <p:grpSpPr>
            <a:xfrm>
              <a:off x="0" y="0"/>
              <a:ext cx="12769454" cy="6858000"/>
              <a:chOff x="0" y="0"/>
              <a:chExt cx="12769454" cy="6858000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0B39A80F-BAC8-4A33-B56E-C25F45044AE2}"/>
                  </a:ext>
                </a:extLst>
              </p:cNvPr>
              <p:cNvGrpSpPr/>
              <p:nvPr/>
            </p:nvGrpSpPr>
            <p:grpSpPr>
              <a:xfrm>
                <a:off x="0" y="0"/>
                <a:ext cx="12769454" cy="6858000"/>
                <a:chOff x="-5948362" y="1"/>
                <a:chExt cx="12769454" cy="6858000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845F62D4-EFFB-4C10-8EAF-B11EC7D5AA48}"/>
                    </a:ext>
                  </a:extLst>
                </p:cNvPr>
                <p:cNvSpPr/>
                <p:nvPr/>
              </p:nvSpPr>
              <p:spPr>
                <a:xfrm>
                  <a:off x="-5948362" y="1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부분 원형 49">
                  <a:extLst>
                    <a:ext uri="{FF2B5EF4-FFF2-40B4-BE49-F238E27FC236}">
                      <a16:creationId xmlns:a16="http://schemas.microsoft.com/office/drawing/2014/main" id="{B124B411-8B62-4848-82C4-CDE6679983BD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81FD646-7FEA-4858-9300-A9D1C8BA2211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서울시 구별 기타 인구 및 시설 정보</a:t>
                </a:r>
              </a:p>
            </p:txBody>
          </p:sp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D92257F-7B09-457D-8D67-4B3477936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104" t="24131" r="12926" b="20967"/>
            <a:stretch/>
          </p:blipFill>
          <p:spPr>
            <a:xfrm>
              <a:off x="656216" y="1183466"/>
              <a:ext cx="5809129" cy="256392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ACE02D3-800F-4297-AB5A-D5F35D170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396" t="34327" r="26884" b="16732"/>
            <a:stretch/>
          </p:blipFill>
          <p:spPr>
            <a:xfrm>
              <a:off x="656217" y="3879583"/>
              <a:ext cx="5809128" cy="2597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5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934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4726482-6FAB-4FCD-AA8C-B4F6A2B1410E}"/>
              </a:ext>
            </a:extLst>
          </p:cNvPr>
          <p:cNvGrpSpPr/>
          <p:nvPr/>
        </p:nvGrpSpPr>
        <p:grpSpPr>
          <a:xfrm>
            <a:off x="0" y="0"/>
            <a:ext cx="12769454" cy="6858000"/>
            <a:chOff x="0" y="0"/>
            <a:chExt cx="12769454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20F3DD5-F255-4CE6-BC1E-71AC0D83B12A}"/>
                </a:ext>
              </a:extLst>
            </p:cNvPr>
            <p:cNvGrpSpPr/>
            <p:nvPr/>
          </p:nvGrpSpPr>
          <p:grpSpPr>
            <a:xfrm>
              <a:off x="0" y="0"/>
              <a:ext cx="12769454" cy="6858000"/>
              <a:chOff x="0" y="0"/>
              <a:chExt cx="12769454" cy="6858000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1F1F0B5-680A-4CBE-B095-D39EB0291D6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769454" cy="6858000"/>
                <a:chOff x="-5948362" y="1"/>
                <a:chExt cx="12769454" cy="685800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CCFEBA83-6494-4F58-AF3B-3A8BD8394044}"/>
                    </a:ext>
                  </a:extLst>
                </p:cNvPr>
                <p:cNvSpPr/>
                <p:nvPr/>
              </p:nvSpPr>
              <p:spPr>
                <a:xfrm>
                  <a:off x="-5948362" y="1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부분 원형 16">
                  <a:extLst>
                    <a:ext uri="{FF2B5EF4-FFF2-40B4-BE49-F238E27FC236}">
                      <a16:creationId xmlns:a16="http://schemas.microsoft.com/office/drawing/2014/main" id="{2F49F49F-E4B2-4DAD-8911-B05198C38352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C21C449-AE57-4C11-A69A-F84AE28B8E21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서울시 구별 기타 인구 및 시설 정보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45467CE-FEDF-4A30-BF58-C466E3697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104" t="24131" r="12926" b="20967"/>
            <a:stretch/>
          </p:blipFill>
          <p:spPr>
            <a:xfrm>
              <a:off x="656216" y="1183466"/>
              <a:ext cx="5809129" cy="256392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74F427-20D7-4DE7-A622-10156397C2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6" t="34327" r="26884" b="16732"/>
            <a:stretch/>
          </p:blipFill>
          <p:spPr>
            <a:xfrm>
              <a:off x="656217" y="3879583"/>
              <a:ext cx="5809128" cy="259702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FA2205-27B0-4177-B3F0-D869B9450091}"/>
              </a:ext>
            </a:extLst>
          </p:cNvPr>
          <p:cNvSpPr txBox="1"/>
          <p:nvPr/>
        </p:nvSpPr>
        <p:spPr>
          <a:xfrm>
            <a:off x="6765338" y="2224822"/>
            <a:ext cx="4195229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구별 연령대 인구 분포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소득 수준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학교 수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버스 정류장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지하철 역 수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주거지역 정보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98A28-1D5B-4E9F-ABEC-6B1FDAA6D77B}"/>
              </a:ext>
            </a:extLst>
          </p:cNvPr>
          <p:cNvSpPr txBox="1"/>
          <p:nvPr/>
        </p:nvSpPr>
        <p:spPr>
          <a:xfrm>
            <a:off x="7390504" y="1578491"/>
            <a:ext cx="285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</a:t>
            </a:r>
            <a:r>
              <a:rPr lang="ko-KR" altLang="en-US" sz="36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115919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492</Words>
  <Application>Microsoft Office PowerPoint</Application>
  <PresentationFormat>와이드스크린</PresentationFormat>
  <Paragraphs>101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a옛날사진관3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이다연</dc:creator>
  <cp:lastModifiedBy>이다연</cp:lastModifiedBy>
  <cp:revision>71</cp:revision>
  <dcterms:created xsi:type="dcterms:W3CDTF">2019-04-24T09:37:20Z</dcterms:created>
  <dcterms:modified xsi:type="dcterms:W3CDTF">2019-04-25T07:47:33Z</dcterms:modified>
</cp:coreProperties>
</file>